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notesMasterIdLst>
    <p:notesMasterId r:id="rId3"/>
  </p:notesMasterIdLst>
  <p:sldIdLst>
    <p:sldId id="260" r:id="rId2"/>
  </p:sldIdLst>
  <p:sldSz cx="6858000" cy="9906000" type="A4"/>
  <p:notesSz cx="7099300" cy="10234613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20C52"/>
    <a:srgbClr val="FF33CC"/>
    <a:srgbClr val="CC3399"/>
    <a:srgbClr val="EBEFE6"/>
    <a:srgbClr val="6699FF"/>
    <a:srgbClr val="2DC189"/>
    <a:srgbClr val="B1E1D8"/>
    <a:srgbClr val="FF9999"/>
    <a:srgbClr val="B0B5C0"/>
    <a:srgbClr val="B0EAD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74C1A8A3-306A-4EB7-A6B1-4F7E0EB9C5D6}" styleName="보통 스타일 3 - 강조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85BE263C-DBD7-4A20-BB59-AAB30ACAA65A}" styleName="보통 스타일 3 - 강조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2D5ABB26-0587-4C30-8999-92F81FD0307C}" styleName="스타일 없음, 눈금 없음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06799F8-075E-4A3A-A7F6-7FBC6576F1A4}" styleName="테마 스타일 2 - 강조 3">
    <a:tblBg>
      <a:fillRef idx="3">
        <a:schemeClr val="accent3"/>
      </a:fillRef>
      <a:effectRef idx="3">
        <a:schemeClr val="accent3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3">
                <a:tint val="50000"/>
              </a:schemeClr>
            </a:lnRef>
          </a:left>
          <a:right>
            <a:lnRef idx="1">
              <a:schemeClr val="accent3">
                <a:tint val="50000"/>
              </a:schemeClr>
            </a:lnRef>
          </a:right>
          <a:top>
            <a:lnRef idx="1">
              <a:schemeClr val="accent3">
                <a:tint val="50000"/>
              </a:schemeClr>
            </a:lnRef>
          </a:top>
          <a:bottom>
            <a:lnRef idx="1">
              <a:schemeClr val="accent3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793D81CF-94F2-401A-BA57-92F5A7B2D0C5}" styleName="보통 스타일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444" autoAdjust="0"/>
  </p:normalViewPr>
  <p:slideViewPr>
    <p:cSldViewPr>
      <p:cViewPr varScale="1">
        <p:scale>
          <a:sx n="76" d="100"/>
          <a:sy n="76" d="100"/>
        </p:scale>
        <p:origin x="-1500" y="-90"/>
      </p:cViewPr>
      <p:guideLst>
        <p:guide orient="horz" pos="312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74" d="100"/>
          <a:sy n="74" d="100"/>
        </p:scale>
        <p:origin x="-2058" y="-96"/>
      </p:cViewPr>
      <p:guideLst>
        <p:guide orient="horz" pos="3223"/>
        <p:guide pos="2236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575" cy="5111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4021138" y="0"/>
            <a:ext cx="3076575" cy="5111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87B6E9E-8F99-486F-A128-940F26E71CD4}" type="datetimeFigureOut">
              <a:rPr lang="ko-KR" altLang="en-US" smtClean="0"/>
              <a:pPr/>
              <a:t>2011-11-23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2220913" y="768350"/>
            <a:ext cx="2657475" cy="38369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709613" y="4860925"/>
            <a:ext cx="5680075" cy="4605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721850"/>
            <a:ext cx="3076575" cy="5111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4021138" y="9721850"/>
            <a:ext cx="3076575" cy="5111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F39C9EA-7C9F-4A57-B467-C9668421D4C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356421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39C9EA-7C9F-4A57-B467-C9668421D4C6}" type="slidenum">
              <a:rPr lang="ko-KR" altLang="en-US" smtClean="0"/>
              <a:pPr/>
              <a:t>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4955731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제목 7"/>
          <p:cNvSpPr>
            <a:spLocks noGrp="1"/>
          </p:cNvSpPr>
          <p:nvPr>
            <p:ph type="ctrTitle"/>
          </p:nvPr>
        </p:nvSpPr>
        <p:spPr>
          <a:xfrm>
            <a:off x="316523" y="1981200"/>
            <a:ext cx="6172200" cy="26416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28" name="날짜 개체 틀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BD8BAB-DB72-4C4F-B7A3-B46853BBFAA5}" type="datetimeFigureOut">
              <a:rPr lang="ko-KR" altLang="en-US" smtClean="0"/>
              <a:pPr/>
              <a:t>2011-11-23</a:t>
            </a:fld>
            <a:endParaRPr lang="ko-KR" altLang="en-US"/>
          </a:p>
        </p:txBody>
      </p:sp>
      <p:sp>
        <p:nvSpPr>
          <p:cNvPr id="17" name="바닥글 개체 틀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29" name="슬라이드 번호 개체 틀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41DD9-78A5-4B51-AFA8-A1243E75579A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9" name="부제목 8"/>
          <p:cNvSpPr>
            <a:spLocks noGrp="1"/>
          </p:cNvSpPr>
          <p:nvPr>
            <p:ph type="subTitle" idx="1"/>
          </p:nvPr>
        </p:nvSpPr>
        <p:spPr>
          <a:xfrm>
            <a:off x="1028700" y="4812453"/>
            <a:ext cx="4800600" cy="253153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ko-KR" altLang="en-US" smtClean="0"/>
              <a:t>마스터 부제목 스타일 편집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BD8BAB-DB72-4C4F-B7A3-B46853BBFAA5}" type="datetimeFigureOut">
              <a:rPr lang="ko-KR" altLang="en-US" smtClean="0"/>
              <a:pPr/>
              <a:t>2011-11-23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41DD9-78A5-4B51-AFA8-A1243E75579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200150" y="880533"/>
            <a:ext cx="5314950" cy="26416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1200150" y="3622358"/>
            <a:ext cx="5314950" cy="2180695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BD8BAB-DB72-4C4F-B7A3-B46853BBFAA5}" type="datetimeFigureOut">
              <a:rPr lang="ko-KR" altLang="en-US" smtClean="0"/>
              <a:pPr/>
              <a:t>2011-11-23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5943600" y="9268531"/>
            <a:ext cx="571500" cy="527403"/>
          </a:xfrm>
        </p:spPr>
        <p:txBody>
          <a:bodyPr/>
          <a:lstStyle/>
          <a:p>
            <a:fld id="{AD341DD9-78A5-4B51-AFA8-A1243E75579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342900" y="2311401"/>
            <a:ext cx="3028950" cy="6537502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3486150" y="2311401"/>
            <a:ext cx="3028950" cy="6537502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BD8BAB-DB72-4C4F-B7A3-B46853BBFAA5}" type="datetimeFigureOut">
              <a:rPr lang="ko-KR" altLang="en-US" smtClean="0"/>
              <a:pPr/>
              <a:t>2011-11-23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41DD9-78A5-4B51-AFA8-A1243E75579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42900" y="394406"/>
            <a:ext cx="6172200" cy="1651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342900" y="2217385"/>
            <a:ext cx="3030141" cy="1084615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3"/>
          </p:nvPr>
        </p:nvSpPr>
        <p:spPr>
          <a:xfrm>
            <a:off x="3483769" y="2217385"/>
            <a:ext cx="3031331" cy="1084615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  <p:sp>
        <p:nvSpPr>
          <p:cNvPr id="5" name="내용 개체 틀 4"/>
          <p:cNvSpPr>
            <a:spLocks noGrp="1"/>
          </p:cNvSpPr>
          <p:nvPr>
            <p:ph sz="quarter" idx="2"/>
          </p:nvPr>
        </p:nvSpPr>
        <p:spPr>
          <a:xfrm>
            <a:off x="342900" y="3412068"/>
            <a:ext cx="3030141" cy="543683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3483769" y="3412068"/>
            <a:ext cx="3031331" cy="543683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BD8BAB-DB72-4C4F-B7A3-B46853BBFAA5}" type="datetimeFigureOut">
              <a:rPr lang="ko-KR" altLang="en-US" smtClean="0"/>
              <a:pPr/>
              <a:t>2011-11-23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41DD9-78A5-4B51-AFA8-A1243E75579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BD8BAB-DB72-4C4F-B7A3-B46853BBFAA5}" type="datetimeFigureOut">
              <a:rPr lang="ko-KR" altLang="en-US" smtClean="0"/>
              <a:pPr/>
              <a:t>2011-11-23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41DD9-78A5-4B51-AFA8-A1243E75579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BD8BAB-DB72-4C4F-B7A3-B46853BBFAA5}" type="datetimeFigureOut">
              <a:rPr lang="ko-KR" altLang="en-US" smtClean="0"/>
              <a:pPr/>
              <a:t>2011-11-23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41DD9-78A5-4B51-AFA8-A1243E75579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42900" y="394405"/>
            <a:ext cx="2256235" cy="1678517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2"/>
          </p:nvPr>
        </p:nvSpPr>
        <p:spPr>
          <a:xfrm>
            <a:off x="342900" y="2201334"/>
            <a:ext cx="2256235" cy="6647569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1"/>
          </p:nvPr>
        </p:nvSpPr>
        <p:spPr>
          <a:xfrm>
            <a:off x="2681287" y="394406"/>
            <a:ext cx="3833813" cy="8454497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BD8BAB-DB72-4C4F-B7A3-B46853BBFAA5}" type="datetimeFigureOut">
              <a:rPr lang="ko-KR" altLang="en-US" smtClean="0"/>
              <a:pPr/>
              <a:t>2011-11-23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41DD9-78A5-4B51-AFA8-A1243E75579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371600" y="880533"/>
            <a:ext cx="4114800" cy="754416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371600" y="2646186"/>
            <a:ext cx="4114800" cy="5723467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ko-KR" altLang="en-US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그림을 추가하려면 아이콘을 클릭하십시오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371600" y="1685359"/>
            <a:ext cx="4114800" cy="766064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BD8BAB-DB72-4C4F-B7A3-B46853BBFAA5}" type="datetimeFigureOut">
              <a:rPr lang="ko-KR" altLang="en-US" smtClean="0"/>
              <a:pPr/>
              <a:t>2011-11-23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41DD9-78A5-4B51-AFA8-A1243E75579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BD8BAB-DB72-4C4F-B7A3-B46853BBFAA5}" type="datetimeFigureOut">
              <a:rPr lang="ko-KR" altLang="en-US" smtClean="0"/>
              <a:pPr/>
              <a:t>2011-11-23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41DD9-78A5-4B51-AFA8-A1243E75579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4972050" y="396700"/>
            <a:ext cx="1543050" cy="8452203"/>
          </a:xfrm>
        </p:spPr>
        <p:txBody>
          <a:bodyPr vert="eaVert"/>
          <a:lstStyle/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342900" y="396700"/>
            <a:ext cx="4514850" cy="8452203"/>
          </a:xfrm>
        </p:spPr>
        <p:txBody>
          <a:bodyPr vert="eaVert"/>
          <a:lstStyle/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BD8BAB-DB72-4C4F-B7A3-B46853BBFAA5}" type="datetimeFigureOut">
              <a:rPr lang="ko-KR" altLang="en-US" smtClean="0"/>
              <a:pPr/>
              <a:t>2011-11-23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41DD9-78A5-4B51-AFA8-A1243E75579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제목 개체 틀 2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13" name="텍스트 개체 틀 12"/>
          <p:cNvSpPr>
            <a:spLocks noGrp="1"/>
          </p:cNvSpPr>
          <p:nvPr>
            <p:ph type="body" idx="1"/>
          </p:nvPr>
        </p:nvSpPr>
        <p:spPr>
          <a:xfrm>
            <a:off x="342900" y="2311400"/>
            <a:ext cx="6172200" cy="6802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kumimoji="0" lang="ko-KR" altLang="en-US" smtClean="0"/>
              <a:t>둘째 수준</a:t>
            </a:r>
          </a:p>
          <a:p>
            <a:pPr lvl="2" eaLnBrk="1" latinLnBrk="0" hangingPunct="1"/>
            <a:r>
              <a:rPr kumimoji="0" lang="ko-KR" altLang="en-US" smtClean="0"/>
              <a:t>셋째 수준</a:t>
            </a:r>
          </a:p>
          <a:p>
            <a:pPr lvl="3" eaLnBrk="1" latinLnBrk="0" hangingPunct="1"/>
            <a:r>
              <a:rPr kumimoji="0" lang="ko-KR" altLang="en-US" smtClean="0"/>
              <a:t>넷째 수준</a:t>
            </a:r>
          </a:p>
          <a:p>
            <a:pPr lvl="4" eaLnBrk="1" latinLnBrk="0" hangingPunct="1"/>
            <a:r>
              <a:rPr kumimoji="0" lang="ko-KR" altLang="en-US" smtClean="0"/>
              <a:t>다섯째 수준</a:t>
            </a:r>
            <a:endParaRPr kumimoji="0" lang="en-US"/>
          </a:p>
        </p:txBody>
      </p:sp>
      <p:sp>
        <p:nvSpPr>
          <p:cNvPr id="14" name="날짜 개체 틀 13"/>
          <p:cNvSpPr>
            <a:spLocks noGrp="1"/>
          </p:cNvSpPr>
          <p:nvPr>
            <p:ph type="dt" sz="half" idx="2"/>
          </p:nvPr>
        </p:nvSpPr>
        <p:spPr>
          <a:xfrm>
            <a:off x="342900" y="9268531"/>
            <a:ext cx="1600200" cy="527403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BFBD8BAB-DB72-4C4F-B7A3-B46853BBFAA5}" type="datetimeFigureOut">
              <a:rPr lang="ko-KR" altLang="en-US" smtClean="0"/>
              <a:pPr/>
              <a:t>2011-11-23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3"/>
          </p:nvPr>
        </p:nvSpPr>
        <p:spPr>
          <a:xfrm>
            <a:off x="2343150" y="9268531"/>
            <a:ext cx="2171700" cy="527403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23" name="슬라이드 번호 개체 틀 22"/>
          <p:cNvSpPr>
            <a:spLocks noGrp="1"/>
          </p:cNvSpPr>
          <p:nvPr>
            <p:ph type="sldNum" sz="quarter" idx="4"/>
          </p:nvPr>
        </p:nvSpPr>
        <p:spPr>
          <a:xfrm>
            <a:off x="5943600" y="9268531"/>
            <a:ext cx="571500" cy="527403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AD341DD9-78A5-4B51-AFA8-A1243E75579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ctr" rtl="0" eaLnBrk="1" latinLnBrk="1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1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1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1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1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1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1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1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1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1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7"/>
          <a:stretch/>
        </p:blipFill>
        <p:spPr bwMode="auto">
          <a:xfrm>
            <a:off x="0" y="276225"/>
            <a:ext cx="6869476" cy="32366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068960" y="12846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ko-KR" alt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0" y="-6751"/>
            <a:ext cx="6735044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/>
            <a:r>
              <a:rPr lang="en-US" altLang="ko-KR" sz="2000" b="1" dirty="0" smtClean="0">
                <a:latin typeface="양재본목각체M" pitchFamily="18" charset="-127"/>
                <a:ea typeface="양재본목각체M" pitchFamily="18" charset="-127"/>
                <a:cs typeface="Microsoft Sans Serif" pitchFamily="34" charset="0"/>
              </a:rPr>
              <a:t>Bridging </a:t>
            </a:r>
            <a:r>
              <a:rPr lang="en-US" altLang="ko-KR" sz="2000" b="1" dirty="0" smtClean="0">
                <a:latin typeface="양재본목각체M" pitchFamily="18" charset="-127"/>
                <a:ea typeface="양재본목각체M" pitchFamily="18" charset="-127"/>
                <a:cs typeface="Microsoft Sans Serif" pitchFamily="34" charset="0"/>
              </a:rPr>
              <a:t>the </a:t>
            </a:r>
            <a:r>
              <a:rPr lang="en-US" altLang="ko-KR" sz="2000" b="1" dirty="0" smtClean="0">
                <a:latin typeface="양재본목각체M" pitchFamily="18" charset="-127"/>
                <a:ea typeface="양재본목각체M" pitchFamily="18" charset="-127"/>
                <a:cs typeface="Microsoft Sans Serif" pitchFamily="34" charset="0"/>
              </a:rPr>
              <a:t>Gap    </a:t>
            </a:r>
            <a:endParaRPr lang="ko-KR" altLang="en-US" sz="2000" b="1" dirty="0">
              <a:latin typeface="양재본목각체M" pitchFamily="18" charset="-127"/>
              <a:ea typeface="양재본목각체M" pitchFamily="18" charset="-127"/>
              <a:cs typeface="Microsoft Sans Serif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533932" y="368295"/>
            <a:ext cx="525658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2400" b="1" dirty="0" smtClean="0">
                <a:ln w="3175">
                  <a:solidFill>
                    <a:srgbClr val="FF33CC"/>
                  </a:solidFill>
                </a:ln>
                <a:solidFill>
                  <a:srgbClr val="FF33CC"/>
                </a:solidFill>
                <a:latin typeface="양재본목각체M" pitchFamily="18" charset="-127"/>
                <a:ea typeface="양재본목각체M" pitchFamily="18" charset="-127"/>
                <a:cs typeface="Microsoft Sans Serif" pitchFamily="34" charset="0"/>
              </a:rPr>
              <a:t>3</a:t>
            </a:r>
            <a:r>
              <a:rPr lang="en-US" altLang="ko-KR" sz="2400" b="1" baseline="30000" dirty="0" smtClean="0">
                <a:ln w="3175">
                  <a:solidFill>
                    <a:srgbClr val="FF33CC"/>
                  </a:solidFill>
                </a:ln>
                <a:solidFill>
                  <a:srgbClr val="FF33CC"/>
                </a:solidFill>
                <a:latin typeface="양재본목각체M" pitchFamily="18" charset="-127"/>
                <a:ea typeface="양재본목각체M" pitchFamily="18" charset="-127"/>
                <a:cs typeface="Microsoft Sans Serif" pitchFamily="34" charset="0"/>
              </a:rPr>
              <a:t>rd</a:t>
            </a:r>
            <a:r>
              <a:rPr lang="en-US" altLang="ko-KR" sz="2400" b="1" dirty="0" smtClean="0">
                <a:ln w="3175">
                  <a:solidFill>
                    <a:srgbClr val="FF33CC"/>
                  </a:solidFill>
                </a:ln>
                <a:solidFill>
                  <a:srgbClr val="FF33CC"/>
                </a:solidFill>
                <a:latin typeface="양재본목각체M" pitchFamily="18" charset="-127"/>
                <a:ea typeface="양재본목각체M" pitchFamily="18" charset="-127"/>
                <a:cs typeface="Microsoft Sans Serif" pitchFamily="34" charset="0"/>
              </a:rPr>
              <a:t> </a:t>
            </a:r>
            <a:r>
              <a:rPr lang="en-US" altLang="ko-KR" sz="2400" b="1" dirty="0" err="1" smtClean="0">
                <a:ln w="3175">
                  <a:solidFill>
                    <a:srgbClr val="FF33CC"/>
                  </a:solidFill>
                </a:ln>
                <a:solidFill>
                  <a:srgbClr val="FF33CC"/>
                </a:solidFill>
                <a:latin typeface="양재본목각체M" pitchFamily="18" charset="-127"/>
                <a:ea typeface="양재본목각체M" pitchFamily="18" charset="-127"/>
                <a:cs typeface="Microsoft Sans Serif" pitchFamily="34" charset="0"/>
              </a:rPr>
              <a:t>Covergence</a:t>
            </a:r>
            <a:r>
              <a:rPr lang="en-US" altLang="ko-KR" sz="2400" b="1" dirty="0" smtClean="0">
                <a:ln w="3175">
                  <a:solidFill>
                    <a:srgbClr val="FF33CC"/>
                  </a:solidFill>
                </a:ln>
                <a:solidFill>
                  <a:srgbClr val="FF33CC"/>
                </a:solidFill>
                <a:latin typeface="양재본목각체M" pitchFamily="18" charset="-127"/>
                <a:ea typeface="양재본목각체M" pitchFamily="18" charset="-127"/>
                <a:cs typeface="Microsoft Sans Serif" pitchFamily="34" charset="0"/>
              </a:rPr>
              <a:t> Research Symposium; Redesigning of </a:t>
            </a:r>
          </a:p>
          <a:p>
            <a:pPr algn="r"/>
            <a:r>
              <a:rPr lang="en-US" altLang="ko-KR" sz="2400" b="1" dirty="0" smtClean="0">
                <a:ln w="3175">
                  <a:solidFill>
                    <a:srgbClr val="FF33CC"/>
                  </a:solidFill>
                </a:ln>
                <a:solidFill>
                  <a:srgbClr val="FF33CC"/>
                </a:solidFill>
                <a:latin typeface="양재본목각체M" pitchFamily="18" charset="-127"/>
                <a:ea typeface="양재본목각체M" pitchFamily="18" charset="-127"/>
                <a:cs typeface="Microsoft Sans Serif" pitchFamily="34" charset="0"/>
              </a:rPr>
              <a:t>Cancer Imaging and Therapy</a:t>
            </a:r>
          </a:p>
        </p:txBody>
      </p:sp>
      <p:pic>
        <p:nvPicPr>
          <p:cNvPr id="10" name="Picture 13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8415" y="9414222"/>
            <a:ext cx="1421759" cy="46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4"/>
          <p:cNvPicPr>
            <a:picLocks noChangeAspect="1" noChangeArrowheads="1"/>
          </p:cNvPicPr>
          <p:nvPr/>
        </p:nvPicPr>
        <p:blipFill rotWithShape="1"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4281" t="977" r="4211" b="5228"/>
          <a:stretch/>
        </p:blipFill>
        <p:spPr bwMode="auto">
          <a:xfrm>
            <a:off x="4818904" y="9414222"/>
            <a:ext cx="863600" cy="47272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pic>
        <p:nvPicPr>
          <p:cNvPr id="14" name="Picture 2"/>
          <p:cNvPicPr>
            <a:picLocks noChangeAspect="1" noChangeArrowheads="1"/>
          </p:cNvPicPr>
          <p:nvPr/>
        </p:nvPicPr>
        <p:blipFill rotWithShape="1">
          <a:blip r:embed="rId6" cstate="print"/>
          <a:srcRect l="2304" t="5639" r="2751" b="8439"/>
          <a:stretch/>
        </p:blipFill>
        <p:spPr bwMode="auto">
          <a:xfrm>
            <a:off x="3527424" y="9472786"/>
            <a:ext cx="1089025" cy="3556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TextBox 5"/>
          <p:cNvSpPr txBox="1"/>
          <p:nvPr/>
        </p:nvSpPr>
        <p:spPr>
          <a:xfrm>
            <a:off x="3810" y="2993812"/>
            <a:ext cx="6853140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altLang="ko-KR" sz="1400" b="1" dirty="0" smtClean="0">
                <a:latin typeface="맑은 고딕" pitchFamily="50" charset="-127"/>
                <a:ea typeface="맑은 고딕" pitchFamily="50" charset="-127"/>
              </a:rPr>
              <a:t>  </a:t>
            </a:r>
            <a:r>
              <a:rPr lang="ko-KR" altLang="en-US" sz="1400" b="1" dirty="0" smtClean="0">
                <a:latin typeface="맑은 고딕" pitchFamily="50" charset="-127"/>
                <a:ea typeface="맑은 고딕" pitchFamily="50" charset="-127"/>
              </a:rPr>
              <a:t>일시</a:t>
            </a:r>
            <a:r>
              <a:rPr lang="en-US" altLang="ko-KR" sz="1400" b="1" dirty="0" smtClean="0">
                <a:latin typeface="맑은 고딕" pitchFamily="50" charset="-127"/>
                <a:ea typeface="맑은 고딕" pitchFamily="50" charset="-127"/>
              </a:rPr>
              <a:t>: 2011 </a:t>
            </a:r>
            <a:r>
              <a:rPr lang="ko-KR" altLang="en-US" sz="1400" b="1" dirty="0" smtClean="0">
                <a:latin typeface="맑은 고딕" pitchFamily="50" charset="-127"/>
                <a:ea typeface="맑은 고딕" pitchFamily="50" charset="-127"/>
              </a:rPr>
              <a:t>년 </a:t>
            </a:r>
            <a:r>
              <a:rPr lang="en-US" altLang="ko-KR" sz="1400" b="1" dirty="0" smtClean="0">
                <a:latin typeface="맑은 고딕" pitchFamily="50" charset="-127"/>
                <a:ea typeface="맑은 고딕" pitchFamily="50" charset="-127"/>
              </a:rPr>
              <a:t>11</a:t>
            </a:r>
            <a:r>
              <a:rPr lang="ko-KR" altLang="en-US" sz="1400" b="1" dirty="0" smtClean="0">
                <a:latin typeface="맑은 고딕" pitchFamily="50" charset="-127"/>
                <a:ea typeface="맑은 고딕" pitchFamily="50" charset="-127"/>
              </a:rPr>
              <a:t>월 </a:t>
            </a:r>
            <a:r>
              <a:rPr lang="en-US" altLang="ko-KR" sz="1400" b="1" dirty="0" smtClean="0">
                <a:latin typeface="맑은 고딕" pitchFamily="50" charset="-127"/>
                <a:ea typeface="맑은 고딕" pitchFamily="50" charset="-127"/>
              </a:rPr>
              <a:t>28</a:t>
            </a:r>
            <a:r>
              <a:rPr lang="ko-KR" altLang="en-US" sz="1400" b="1" dirty="0" smtClean="0">
                <a:latin typeface="맑은 고딕" pitchFamily="50" charset="-127"/>
                <a:ea typeface="맑은 고딕" pitchFamily="50" charset="-127"/>
              </a:rPr>
              <a:t>일 </a:t>
            </a:r>
            <a:r>
              <a:rPr lang="en-US" altLang="ko-KR" sz="1400" b="1" dirty="0" smtClean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1400" b="1" dirty="0" smtClean="0">
                <a:latin typeface="맑은 고딕" pitchFamily="50" charset="-127"/>
                <a:ea typeface="맑은 고딕" pitchFamily="50" charset="-127"/>
              </a:rPr>
              <a:t>월</a:t>
            </a:r>
            <a:r>
              <a:rPr lang="en-US" altLang="ko-KR" sz="1400" b="1" dirty="0" smtClean="0">
                <a:latin typeface="맑은 고딕" pitchFamily="50" charset="-127"/>
                <a:ea typeface="맑은 고딕" pitchFamily="50" charset="-127"/>
              </a:rPr>
              <a:t>)</a:t>
            </a:r>
            <a:r>
              <a:rPr lang="ko-KR" altLang="en-US" sz="1400" b="1" dirty="0" smtClean="0">
                <a:latin typeface="맑은 고딕" pitchFamily="50" charset="-127"/>
                <a:ea typeface="맑은 고딕" pitchFamily="50" charset="-127"/>
              </a:rPr>
              <a:t> 오후 </a:t>
            </a:r>
            <a:r>
              <a:rPr lang="en-US" altLang="ko-KR" sz="1400" b="1" dirty="0" smtClean="0">
                <a:latin typeface="맑은 고딕" pitchFamily="50" charset="-127"/>
                <a:ea typeface="맑은 고딕" pitchFamily="50" charset="-127"/>
              </a:rPr>
              <a:t>2</a:t>
            </a:r>
            <a:r>
              <a:rPr lang="ko-KR" altLang="en-US" sz="1400" b="1" dirty="0" smtClean="0">
                <a:latin typeface="맑은 고딕" pitchFamily="50" charset="-127"/>
                <a:ea typeface="맑은 고딕" pitchFamily="50" charset="-127"/>
              </a:rPr>
              <a:t>시 </a:t>
            </a:r>
            <a:r>
              <a:rPr lang="en-US" altLang="ko-KR" sz="1400" b="1" dirty="0" smtClean="0">
                <a:latin typeface="맑은 고딕" pitchFamily="50" charset="-127"/>
                <a:ea typeface="맑은 고딕" pitchFamily="50" charset="-127"/>
              </a:rPr>
              <a:t>~ 5</a:t>
            </a:r>
            <a:r>
              <a:rPr lang="ko-KR" altLang="en-US" sz="1400" b="1" dirty="0" smtClean="0">
                <a:latin typeface="맑은 고딕" pitchFamily="50" charset="-127"/>
                <a:ea typeface="맑은 고딕" pitchFamily="50" charset="-127"/>
              </a:rPr>
              <a:t>시 </a:t>
            </a:r>
            <a:r>
              <a:rPr lang="en-US" altLang="ko-KR" sz="1400" b="1" dirty="0" smtClean="0">
                <a:latin typeface="맑은 고딕" pitchFamily="50" charset="-127"/>
                <a:ea typeface="맑은 고딕" pitchFamily="50" charset="-127"/>
              </a:rPr>
              <a:t>30</a:t>
            </a:r>
            <a:r>
              <a:rPr lang="ko-KR" altLang="en-US" sz="1400" b="1" dirty="0" smtClean="0">
                <a:latin typeface="맑은 고딕" pitchFamily="50" charset="-127"/>
                <a:ea typeface="맑은 고딕" pitchFamily="50" charset="-127"/>
              </a:rPr>
              <a:t>분</a:t>
            </a:r>
            <a:endParaRPr lang="en-US" altLang="ko-KR" sz="1400" b="1" dirty="0" smtClean="0">
              <a:latin typeface="맑은 고딕" pitchFamily="50" charset="-127"/>
              <a:ea typeface="맑은 고딕" pitchFamily="50" charset="-127"/>
            </a:endParaRPr>
          </a:p>
          <a:p>
            <a:r>
              <a:rPr lang="en-US" altLang="ko-KR" sz="1400" b="1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1400" b="1" dirty="0" smtClean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1400" b="1" dirty="0" smtClean="0">
                <a:latin typeface="맑은 고딕" pitchFamily="50" charset="-127"/>
                <a:ea typeface="맑은 고딕" pitchFamily="50" charset="-127"/>
              </a:rPr>
              <a:t>장소</a:t>
            </a:r>
            <a:r>
              <a:rPr lang="en-US" altLang="ko-KR" sz="1400" b="1" dirty="0" smtClean="0">
                <a:latin typeface="맑은 고딕" pitchFamily="50" charset="-127"/>
                <a:ea typeface="맑은 고딕" pitchFamily="50" charset="-127"/>
              </a:rPr>
              <a:t>: </a:t>
            </a:r>
            <a:r>
              <a:rPr lang="ko-KR" altLang="en-US" sz="1400" b="1" dirty="0" smtClean="0">
                <a:latin typeface="맑은 고딕" pitchFamily="50" charset="-127"/>
                <a:ea typeface="맑은 고딕" pitchFamily="50" charset="-127"/>
              </a:rPr>
              <a:t>종합관 </a:t>
            </a:r>
            <a:r>
              <a:rPr lang="en-US" altLang="ko-KR" sz="1400" b="1" dirty="0" smtClean="0">
                <a:latin typeface="맑은 고딕" pitchFamily="50" charset="-127"/>
                <a:ea typeface="맑은 고딕" pitchFamily="50" charset="-127"/>
              </a:rPr>
              <a:t>211</a:t>
            </a:r>
            <a:r>
              <a:rPr lang="ko-KR" altLang="en-US" sz="1400" b="1" dirty="0" smtClean="0">
                <a:latin typeface="맑은 고딕" pitchFamily="50" charset="-127"/>
                <a:ea typeface="맑은 고딕" pitchFamily="50" charset="-127"/>
              </a:rPr>
              <a:t>호</a:t>
            </a:r>
            <a:endParaRPr lang="ko-KR" altLang="en-US" sz="1400" b="1" dirty="0">
              <a:latin typeface="맑은 고딕" pitchFamily="50" charset="-127"/>
              <a:ea typeface="맑은 고딕" pitchFamily="50" charset="-127"/>
            </a:endParaRPr>
          </a:p>
        </p:txBody>
      </p:sp>
      <p:graphicFrame>
        <p:nvGraphicFramePr>
          <p:cNvPr id="16" name="표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4748671"/>
              </p:ext>
            </p:extLst>
          </p:nvPr>
        </p:nvGraphicFramePr>
        <p:xfrm>
          <a:off x="214290" y="3714210"/>
          <a:ext cx="6460002" cy="5563462"/>
        </p:xfrm>
        <a:graphic>
          <a:graphicData uri="http://schemas.openxmlformats.org/drawingml/2006/table">
            <a:tbl>
              <a:tblPr>
                <a:tableStyleId>{793D81CF-94F2-401A-BA57-92F5A7B2D0C5}</a:tableStyleId>
              </a:tblPr>
              <a:tblGrid>
                <a:gridCol w="1198486"/>
                <a:gridCol w="144016"/>
                <a:gridCol w="5117500"/>
              </a:tblGrid>
              <a:tr h="29941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11. 28 (Mon)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Program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565569">
                <a:tc gridSpan="3"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400" b="1" kern="1200" dirty="0" smtClean="0">
                          <a:solidFill>
                            <a:schemeClr val="dk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Session I. </a:t>
                      </a: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400" b="1" kern="1200" dirty="0" smtClean="0">
                          <a:solidFill>
                            <a:schemeClr val="dk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Targeted</a:t>
                      </a:r>
                      <a:r>
                        <a:rPr kumimoji="0" lang="en-US" altLang="ko-KR" sz="1400" b="1" kern="1200" baseline="0" dirty="0" smtClean="0">
                          <a:solidFill>
                            <a:schemeClr val="dk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 MR Imaging for Diagnosis of Cancer  </a:t>
                      </a:r>
                      <a:r>
                        <a:rPr kumimoji="0" lang="en-US" altLang="ko-KR" sz="1200" b="1" kern="1200" baseline="0" dirty="0" smtClean="0">
                          <a:solidFill>
                            <a:schemeClr val="dk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(</a:t>
                      </a:r>
                      <a:r>
                        <a:rPr lang="ko-KR" altLang="en-US" sz="1200" b="1" dirty="0" smtClean="0"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좌장</a:t>
                      </a:r>
                      <a:r>
                        <a:rPr lang="en-US" altLang="ko-KR" sz="1200" b="1" dirty="0" smtClean="0"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: </a:t>
                      </a:r>
                      <a:r>
                        <a:rPr lang="ko-KR" altLang="en-US" sz="1200" b="1" dirty="0" smtClean="0"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조은진</a:t>
                      </a:r>
                      <a:r>
                        <a:rPr lang="en-US" altLang="ko-KR" sz="1200" b="1" dirty="0" smtClean="0"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kumimoji="0" lang="ko-KR" altLang="en-US" sz="1200" b="1" kern="1200" dirty="0">
                        <a:solidFill>
                          <a:schemeClr val="dk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74467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14:00 ~ 14:30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200" b="1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1" dirty="0" smtClean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Session I-1 (</a:t>
                      </a:r>
                      <a:r>
                        <a:rPr lang="ko-KR" altLang="en-US" sz="1200" b="1" dirty="0" smtClean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이택수</a:t>
                      </a:r>
                      <a:r>
                        <a:rPr lang="en-US" altLang="ko-KR" sz="1200" b="1" dirty="0" smtClean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): Targeted</a:t>
                      </a:r>
                      <a:r>
                        <a:rPr lang="en-US" altLang="ko-KR" sz="1200" b="1" baseline="0" dirty="0" smtClean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MR contrast agent</a:t>
                      </a:r>
                      <a:endParaRPr lang="ko-KR" altLang="en-US" sz="1200" b="1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74467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14:30 ~ 15:00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1200" b="1" kern="1200" dirty="0" smtClean="0">
                        <a:solidFill>
                          <a:schemeClr val="dk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1" dirty="0" smtClean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Session I-2</a:t>
                      </a:r>
                      <a:r>
                        <a:rPr lang="en-US" altLang="ko-KR" sz="1200" b="1" baseline="0" dirty="0" smtClean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</a:t>
                      </a:r>
                      <a:r>
                        <a:rPr lang="en-US" altLang="ko-KR" sz="1200" b="1" dirty="0" smtClean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lang="ko-KR" altLang="en-US" sz="1200" b="1" dirty="0" smtClean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이훈재</a:t>
                      </a:r>
                      <a:r>
                        <a:rPr lang="en-US" altLang="ko-KR" sz="1200" b="1" dirty="0" smtClean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): </a:t>
                      </a:r>
                      <a:r>
                        <a:rPr kumimoji="0" lang="en-US" altLang="ko-KR" sz="1200" b="1" kern="1200" dirty="0" smtClean="0">
                          <a:solidFill>
                            <a:schemeClr val="dk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MR</a:t>
                      </a:r>
                      <a:r>
                        <a:rPr kumimoji="0" lang="en-US" altLang="ko-KR" sz="1200" b="1" kern="1200" baseline="0" dirty="0" smtClean="0">
                          <a:solidFill>
                            <a:schemeClr val="dk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 molecular imaging</a:t>
                      </a:r>
                      <a:endParaRPr kumimoji="0" lang="ko-KR" altLang="en-US" sz="1200" b="1" kern="1200" dirty="0" smtClean="0">
                        <a:solidFill>
                          <a:schemeClr val="dk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anchor="ctr">
                    <a:lnL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74467"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1" dirty="0" smtClean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15:00 ~ 15:10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1200" b="1" kern="1200" dirty="0" smtClean="0">
                        <a:solidFill>
                          <a:schemeClr val="dk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200" b="1" kern="1200" dirty="0" smtClean="0">
                          <a:solidFill>
                            <a:schemeClr val="dk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Coffe</a:t>
                      </a:r>
                      <a:r>
                        <a:rPr kumimoji="0" lang="en-US" altLang="ko-KR" sz="1200" b="1" kern="1200" baseline="0" dirty="0" smtClean="0">
                          <a:solidFill>
                            <a:schemeClr val="dk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e break</a:t>
                      </a:r>
                      <a:endParaRPr kumimoji="0" lang="ko-KR" altLang="en-US" sz="1200" b="1" kern="1200" dirty="0" smtClean="0">
                        <a:solidFill>
                          <a:schemeClr val="dk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anchor="ctr">
                    <a:lnL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74467">
                <a:tc gridSpan="3">
                  <a:txBody>
                    <a:bodyPr/>
                    <a:lstStyle/>
                    <a:p>
                      <a:pPr algn="ctr" latinLnBrk="1"/>
                      <a:endParaRPr lang="ko-KR" altLang="en-US" sz="1050" b="1" dirty="0"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1050" b="0" kern="1200" dirty="0" smtClean="0">
                        <a:solidFill>
                          <a:schemeClr val="dk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anchor="ctr">
                    <a:lnL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565569">
                <a:tc gridSpan="3"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400" b="1" kern="1200" dirty="0" smtClean="0">
                          <a:solidFill>
                            <a:schemeClr val="dk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Session II. </a:t>
                      </a: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400" b="1" kern="1200" baseline="0" dirty="0" smtClean="0">
                          <a:solidFill>
                            <a:schemeClr val="dk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Optical Imaging of Cancer </a:t>
                      </a:r>
                      <a:r>
                        <a:rPr kumimoji="0" lang="en-US" altLang="ko-KR" sz="1200" b="1" kern="1200" baseline="0" dirty="0" smtClean="0">
                          <a:solidFill>
                            <a:schemeClr val="dk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(</a:t>
                      </a:r>
                      <a:r>
                        <a:rPr kumimoji="0" lang="ko-KR" altLang="en-US" sz="1200" b="1" kern="1200" baseline="0" dirty="0" smtClean="0">
                          <a:solidFill>
                            <a:schemeClr val="dk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좌장</a:t>
                      </a:r>
                      <a:r>
                        <a:rPr kumimoji="0" lang="en-US" altLang="ko-KR" sz="1200" b="1" kern="1200" baseline="0" dirty="0" smtClean="0">
                          <a:solidFill>
                            <a:schemeClr val="dk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: </a:t>
                      </a:r>
                      <a:r>
                        <a:rPr kumimoji="0" lang="ko-KR" altLang="en-US" sz="1200" b="1" kern="1200" baseline="0" dirty="0" smtClean="0">
                          <a:solidFill>
                            <a:schemeClr val="dk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최지혜</a:t>
                      </a:r>
                      <a:r>
                        <a:rPr kumimoji="0" lang="en-US" altLang="ko-KR" sz="1200" b="1" kern="1200" baseline="0" dirty="0" smtClean="0">
                          <a:solidFill>
                            <a:schemeClr val="dk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)</a:t>
                      </a:r>
                      <a:endParaRPr kumimoji="0" lang="ko-KR" altLang="en-US" sz="1200" b="1" kern="1200" dirty="0" smtClean="0">
                        <a:solidFill>
                          <a:schemeClr val="dk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74467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15:10 ~ 15:40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1200" b="1" kern="1200" dirty="0">
                        <a:solidFill>
                          <a:schemeClr val="dk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1" dirty="0" smtClean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Session II-1 (</a:t>
                      </a:r>
                      <a:r>
                        <a:rPr lang="ko-KR" altLang="en-US" sz="1200" b="1" dirty="0" smtClean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장은지</a:t>
                      </a:r>
                      <a:r>
                        <a:rPr lang="en-US" altLang="ko-KR" sz="1200" b="1" dirty="0" smtClean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): Optical imaging based</a:t>
                      </a:r>
                      <a:r>
                        <a:rPr lang="en-US" altLang="ko-KR" sz="1200" b="1" baseline="0" dirty="0" smtClean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on </a:t>
                      </a:r>
                      <a:r>
                        <a:rPr lang="en-US" altLang="ko-KR" sz="1200" b="1" dirty="0" smtClean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fluorescence resonance energy transfer</a:t>
                      </a:r>
                      <a:endParaRPr kumimoji="0" lang="ko-KR" altLang="en-US" sz="1200" b="1" kern="1200" dirty="0">
                        <a:solidFill>
                          <a:schemeClr val="dk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anchor="ctr">
                    <a:lnL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74467"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1" dirty="0" smtClean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15:40 ~ 16:10</a:t>
                      </a:r>
                      <a:endParaRPr lang="ko-KR" altLang="en-US" sz="1200" b="1" dirty="0" smtClean="0"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1200" b="1" kern="1200" dirty="0" smtClean="0">
                        <a:solidFill>
                          <a:schemeClr val="dk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1" dirty="0" smtClean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Session II-2</a:t>
                      </a:r>
                      <a:r>
                        <a:rPr lang="en-US" altLang="ko-KR" sz="1200" b="1" baseline="0" dirty="0" smtClean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</a:t>
                      </a:r>
                      <a:r>
                        <a:rPr lang="en-US" altLang="ko-KR" sz="1200" b="1" dirty="0" smtClean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lang="ko-KR" altLang="en-US" sz="1200" b="1" dirty="0" smtClean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정기영</a:t>
                      </a:r>
                      <a:r>
                        <a:rPr lang="en-US" altLang="ko-KR" sz="1200" b="1" dirty="0" smtClean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): THz</a:t>
                      </a:r>
                      <a:r>
                        <a:rPr lang="en-US" altLang="ko-KR" sz="1200" b="1" baseline="0" dirty="0" smtClean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pulsed imaging for biomedical application</a:t>
                      </a:r>
                      <a:endParaRPr kumimoji="0" lang="ko-KR" altLang="en-US" sz="1200" b="1" kern="1200" dirty="0" smtClean="0">
                        <a:solidFill>
                          <a:schemeClr val="dk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anchor="ctr">
                    <a:lnL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74467"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1" dirty="0" smtClean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16:10 ~ 16:20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1200" b="1" kern="1200" dirty="0" smtClean="0">
                        <a:solidFill>
                          <a:schemeClr val="dk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200" b="1" kern="1200" dirty="0" smtClean="0">
                          <a:solidFill>
                            <a:schemeClr val="dk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Coffe</a:t>
                      </a:r>
                      <a:r>
                        <a:rPr kumimoji="0" lang="en-US" altLang="ko-KR" sz="1200" b="1" kern="1200" baseline="0" dirty="0" smtClean="0">
                          <a:solidFill>
                            <a:schemeClr val="dk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e break</a:t>
                      </a:r>
                      <a:endParaRPr kumimoji="0" lang="ko-KR" altLang="en-US" sz="1200" b="1" kern="1200" dirty="0" smtClean="0">
                        <a:solidFill>
                          <a:schemeClr val="dk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anchor="ctr">
                    <a:lnL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74467">
                <a:tc gridSpan="3"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050" b="1" dirty="0"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1050" b="0" kern="1200" dirty="0" smtClean="0">
                        <a:solidFill>
                          <a:schemeClr val="dk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anchor="ctr">
                    <a:lnL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565569">
                <a:tc gridSpan="3"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400" b="1" kern="1200" dirty="0" smtClean="0">
                          <a:solidFill>
                            <a:schemeClr val="dk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Session III. </a:t>
                      </a: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400" b="1" kern="1200" dirty="0" smtClean="0">
                          <a:solidFill>
                            <a:schemeClr val="dk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Organic</a:t>
                      </a:r>
                      <a:r>
                        <a:rPr kumimoji="0" lang="en-US" altLang="ko-KR" sz="1400" b="1" kern="1200" baseline="0" dirty="0" smtClean="0">
                          <a:solidFill>
                            <a:schemeClr val="dk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 Nanoplatform for </a:t>
                      </a:r>
                      <a:r>
                        <a:rPr kumimoji="0" lang="en-US" altLang="ko-KR" sz="1400" b="1" kern="1200" baseline="0" dirty="0" err="1" smtClean="0">
                          <a:solidFill>
                            <a:schemeClr val="dk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Theragnosis</a:t>
                      </a:r>
                      <a:r>
                        <a:rPr kumimoji="0" lang="en-US" altLang="ko-KR" sz="1400" b="1" kern="1200" baseline="0" dirty="0" smtClean="0">
                          <a:solidFill>
                            <a:schemeClr val="dk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 of Cancer </a:t>
                      </a:r>
                      <a:r>
                        <a:rPr kumimoji="0" lang="en-US" altLang="ko-KR" sz="1200" b="1" kern="1200" baseline="0" dirty="0" smtClean="0">
                          <a:solidFill>
                            <a:schemeClr val="dk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(</a:t>
                      </a:r>
                      <a:r>
                        <a:rPr kumimoji="0" lang="ko-KR" altLang="en-US" sz="1200" b="1" kern="1200" baseline="0" dirty="0" smtClean="0">
                          <a:solidFill>
                            <a:schemeClr val="dk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좌장</a:t>
                      </a:r>
                      <a:r>
                        <a:rPr kumimoji="0" lang="en-US" altLang="ko-KR" sz="1200" b="1" kern="1200" baseline="0" dirty="0" smtClean="0">
                          <a:solidFill>
                            <a:schemeClr val="dk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: </a:t>
                      </a:r>
                      <a:r>
                        <a:rPr kumimoji="0" lang="ko-KR" altLang="en-US" sz="1200" b="1" kern="1200" baseline="0" dirty="0" smtClean="0">
                          <a:solidFill>
                            <a:schemeClr val="dk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임은경</a:t>
                      </a:r>
                      <a:r>
                        <a:rPr kumimoji="0" lang="en-US" altLang="ko-KR" sz="1200" b="1" kern="1200" baseline="0" dirty="0" smtClean="0">
                          <a:solidFill>
                            <a:schemeClr val="dk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)</a:t>
                      </a:r>
                      <a:endParaRPr kumimoji="0" lang="ko-KR" altLang="en-US" sz="1200" b="1" kern="1200" dirty="0" smtClean="0">
                        <a:solidFill>
                          <a:schemeClr val="dk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449128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16:20 ~ 16:50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1200" b="1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 b="1" dirty="0" smtClean="0">
                          <a:latin typeface="맑은 고딕" pitchFamily="50" charset="-127"/>
                          <a:ea typeface="맑은 고딕" pitchFamily="50" charset="-127"/>
                        </a:rPr>
                        <a:t>Session</a:t>
                      </a:r>
                      <a:r>
                        <a:rPr lang="en-US" altLang="ko-KR" sz="1200" b="1" baseline="0" dirty="0" smtClean="0">
                          <a:latin typeface="맑은 고딕" pitchFamily="50" charset="-127"/>
                          <a:ea typeface="맑은 고딕" pitchFamily="50" charset="-127"/>
                        </a:rPr>
                        <a:t> III-1 (</a:t>
                      </a:r>
                      <a:r>
                        <a:rPr lang="ko-KR" altLang="en-US" sz="1200" b="1" baseline="0" dirty="0" smtClean="0">
                          <a:latin typeface="맑은 고딕" pitchFamily="50" charset="-127"/>
                          <a:ea typeface="맑은 고딕" pitchFamily="50" charset="-127"/>
                        </a:rPr>
                        <a:t>김현욱</a:t>
                      </a:r>
                      <a:r>
                        <a:rPr lang="en-US" altLang="ko-KR" sz="1200" b="1" baseline="0" dirty="0" smtClean="0">
                          <a:latin typeface="맑은 고딕" pitchFamily="50" charset="-127"/>
                          <a:ea typeface="맑은 고딕" pitchFamily="50" charset="-127"/>
                        </a:rPr>
                        <a:t>): Polymersomes as a gene and drug delivery nanocarrier</a:t>
                      </a:r>
                      <a:endParaRPr lang="ko-KR" altLang="en-US" sz="1200" b="1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74467"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1" dirty="0" smtClean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16:50 ~ 17:20</a:t>
                      </a:r>
                      <a:endParaRPr lang="ko-KR" altLang="en-US" sz="1200" b="1" dirty="0" smtClean="0"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1200" b="1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 b="1" dirty="0" smtClean="0">
                          <a:latin typeface="맑은 고딕" pitchFamily="50" charset="-127"/>
                          <a:ea typeface="맑은 고딕" pitchFamily="50" charset="-127"/>
                        </a:rPr>
                        <a:t>Session</a:t>
                      </a:r>
                      <a:r>
                        <a:rPr lang="en-US" altLang="ko-KR" sz="1200" b="1" baseline="0" dirty="0" smtClean="0">
                          <a:latin typeface="맑은 고딕" pitchFamily="50" charset="-127"/>
                          <a:ea typeface="맑은 고딕" pitchFamily="50" charset="-127"/>
                        </a:rPr>
                        <a:t> III-1 (</a:t>
                      </a:r>
                      <a:r>
                        <a:rPr lang="ko-KR" altLang="en-US" sz="1200" b="1" baseline="0" dirty="0" smtClean="0">
                          <a:latin typeface="맑은 고딕" pitchFamily="50" charset="-127"/>
                          <a:ea typeface="맑은 고딕" pitchFamily="50" charset="-127"/>
                        </a:rPr>
                        <a:t>박정민</a:t>
                      </a:r>
                      <a:r>
                        <a:rPr lang="en-US" altLang="ko-KR" sz="1200" b="1" baseline="0" dirty="0" smtClean="0">
                          <a:latin typeface="맑은 고딕" pitchFamily="50" charset="-127"/>
                          <a:ea typeface="맑은 고딕" pitchFamily="50" charset="-127"/>
                        </a:rPr>
                        <a:t>): CD44 targeting </a:t>
                      </a:r>
                      <a:r>
                        <a:rPr lang="en-US" altLang="ko-KR" sz="1200" b="1" baseline="0" dirty="0" err="1" smtClean="0">
                          <a:latin typeface="맑은 고딕" pitchFamily="50" charset="-127"/>
                          <a:ea typeface="맑은 고딕" pitchFamily="50" charset="-127"/>
                        </a:rPr>
                        <a:t>theragnosis</a:t>
                      </a:r>
                      <a:endParaRPr lang="ko-KR" altLang="en-US" sz="1200" b="1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74467"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1" dirty="0" smtClean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17:20 ~ 17:30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1200" b="1" kern="1200" dirty="0" smtClean="0">
                        <a:solidFill>
                          <a:schemeClr val="dk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200" b="1" kern="1200" dirty="0" smtClean="0">
                          <a:solidFill>
                            <a:schemeClr val="dk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Closing Ceremony (</a:t>
                      </a:r>
                      <a:r>
                        <a:rPr kumimoji="0" lang="ko-KR" altLang="en-US" sz="1200" b="1" kern="1200" dirty="0" smtClean="0">
                          <a:solidFill>
                            <a:schemeClr val="dk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양재문</a:t>
                      </a:r>
                      <a:r>
                        <a:rPr kumimoji="0" lang="en-US" altLang="ko-KR" sz="1200" b="1" kern="1200" dirty="0" smtClean="0">
                          <a:solidFill>
                            <a:schemeClr val="dk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)</a:t>
                      </a:r>
                      <a:endParaRPr kumimoji="0" lang="ko-KR" altLang="en-US" sz="1200" b="1" kern="1200" dirty="0" smtClean="0">
                        <a:solidFill>
                          <a:schemeClr val="dk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anchor="ctr">
                    <a:lnL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sp>
        <p:nvSpPr>
          <p:cNvPr id="2" name="직사각형 1"/>
          <p:cNvSpPr/>
          <p:nvPr/>
        </p:nvSpPr>
        <p:spPr>
          <a:xfrm>
            <a:off x="6669360" y="-6751"/>
            <a:ext cx="188640" cy="37504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5" name="Picture 2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5744631" y="9167842"/>
            <a:ext cx="984211" cy="7381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32524222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광선">
  <a:themeElements>
    <a:clrScheme name="광선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광선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광선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6218</TotalTime>
  <Words>187</Words>
  <Application>Microsoft Office PowerPoint</Application>
  <PresentationFormat>A4 용지(210x297mm)</PresentationFormat>
  <Paragraphs>32</Paragraphs>
  <Slides>1</Slides>
  <Notes>1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2" baseType="lpstr">
      <vt:lpstr>광선</vt:lpstr>
      <vt:lpstr>PowerPoint 프레젠테이션</vt:lpstr>
    </vt:vector>
  </TitlesOfParts>
  <Company>GHOST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UNIKON</dc:creator>
  <cp:lastModifiedBy>Eunjung Kim</cp:lastModifiedBy>
  <cp:revision>588</cp:revision>
  <dcterms:created xsi:type="dcterms:W3CDTF">2009-06-25T00:31:45Z</dcterms:created>
  <dcterms:modified xsi:type="dcterms:W3CDTF">2011-11-23T10:57:08Z</dcterms:modified>
</cp:coreProperties>
</file>